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7"/>
  </p:notesMasterIdLst>
  <p:sldIdLst>
    <p:sldId id="256" r:id="rId5"/>
    <p:sldId id="306" r:id="rId6"/>
    <p:sldId id="307" r:id="rId7"/>
    <p:sldId id="308" r:id="rId8"/>
    <p:sldId id="275" r:id="rId9"/>
    <p:sldId id="305" r:id="rId10"/>
    <p:sldId id="290" r:id="rId11"/>
    <p:sldId id="268" r:id="rId12"/>
    <p:sldId id="265" r:id="rId13"/>
    <p:sldId id="274" r:id="rId14"/>
    <p:sldId id="283" r:id="rId15"/>
    <p:sldId id="284" r:id="rId16"/>
    <p:sldId id="312" r:id="rId17"/>
    <p:sldId id="313" r:id="rId18"/>
    <p:sldId id="309" r:id="rId19"/>
    <p:sldId id="302" r:id="rId20"/>
    <p:sldId id="280" r:id="rId21"/>
    <p:sldId id="310" r:id="rId22"/>
    <p:sldId id="277" r:id="rId23"/>
    <p:sldId id="278" r:id="rId24"/>
    <p:sldId id="301" r:id="rId25"/>
    <p:sldId id="279" r:id="rId26"/>
    <p:sldId id="285" r:id="rId27"/>
    <p:sldId id="289" r:id="rId28"/>
    <p:sldId id="288" r:id="rId29"/>
    <p:sldId id="311" r:id="rId30"/>
    <p:sldId id="293" r:id="rId31"/>
    <p:sldId id="282" r:id="rId32"/>
    <p:sldId id="304" r:id="rId33"/>
    <p:sldId id="314" r:id="rId34"/>
    <p:sldId id="303" r:id="rId35"/>
    <p:sldId id="291" r:id="rId3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97F"/>
    <a:srgbClr val="F59D0E"/>
    <a:srgbClr val="FFDD00"/>
    <a:srgbClr val="007DC4"/>
    <a:srgbClr val="B6C0C5"/>
    <a:srgbClr val="894F2E"/>
    <a:srgbClr val="E52D38"/>
    <a:srgbClr val="D9DADA"/>
    <a:srgbClr val="EBECEC"/>
    <a:srgbClr val="009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4725" autoAdjust="0"/>
  </p:normalViewPr>
  <p:slideViewPr>
    <p:cSldViewPr snapToGrid="0">
      <p:cViewPr varScale="1">
        <p:scale>
          <a:sx n="65" d="100"/>
          <a:sy n="65" d="100"/>
        </p:scale>
        <p:origin x="1180" y="3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CE35-602A-431D-9A5C-817FAC5F8698}" type="datetimeFigureOut">
              <a:rPr lang="de-DE" smtClean="0"/>
              <a:t>11.11.2025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69829-3FE1-41A3-8A57-A277EBACAA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40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 userDrawn="1"/>
        </p:nvSpPr>
        <p:spPr>
          <a:xfrm>
            <a:off x="2665708" y="7271675"/>
            <a:ext cx="8026105" cy="288000"/>
          </a:xfrm>
          <a:prstGeom prst="rect">
            <a:avLst/>
          </a:prstGeom>
          <a:solidFill>
            <a:srgbClr val="EB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10A8C606-94C5-4EC5-B557-562E203A7E7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17255154"/>
              </p:ext>
            </p:extLst>
          </p:nvPr>
        </p:nvGraphicFramePr>
        <p:xfrm>
          <a:off x="7701593" y="6168325"/>
          <a:ext cx="2520000" cy="85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CorelDRAW" r:id="rId3" imgW="6004112" imgH="2054049" progId="CorelDraw.Graphic.17">
                  <p:embed/>
                </p:oleObj>
              </mc:Choice>
              <mc:Fallback>
                <p:oleObj name="CorelDRAW" r:id="rId3" imgW="6004112" imgH="2054049" progId="CorelDraw.Graphic.17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14FF11A2-370A-4C8E-913F-57CDC123DB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01593" y="6168325"/>
                        <a:ext cx="2520000" cy="85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 userDrawn="1"/>
        </p:nvSpPr>
        <p:spPr>
          <a:xfrm>
            <a:off x="1" y="7271675"/>
            <a:ext cx="2665708" cy="288000"/>
          </a:xfrm>
          <a:prstGeom prst="rect">
            <a:avLst/>
          </a:prstGeom>
          <a:solidFill>
            <a:srgbClr val="0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 userDrawn="1"/>
        </p:nvSpPr>
        <p:spPr>
          <a:xfrm>
            <a:off x="2665708" y="7271675"/>
            <a:ext cx="8026105" cy="288000"/>
          </a:xfrm>
          <a:prstGeom prst="rect">
            <a:avLst/>
          </a:prstGeom>
          <a:solidFill>
            <a:srgbClr val="EB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 userDrawn="1"/>
        </p:nvSpPr>
        <p:spPr>
          <a:xfrm>
            <a:off x="1" y="7271675"/>
            <a:ext cx="2665708" cy="288000"/>
          </a:xfrm>
          <a:prstGeom prst="rect">
            <a:avLst/>
          </a:prstGeom>
          <a:solidFill>
            <a:srgbClr val="0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 userDrawn="1"/>
        </p:nvSpPr>
        <p:spPr>
          <a:xfrm>
            <a:off x="1" y="7267396"/>
            <a:ext cx="2665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1A0BB8-097E-4360-B5B2-E0DFAA4B68CD}" type="slidenum">
              <a:rPr lang="de-D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4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e.freepik.com/vektoren-premium/newtons-wiege-pendel-mit-schwingenden-kugeln-metallkugeln-3d-realistische-vektorillustration-haengend_92129120.htm" TargetMode="External"/><Relationship Id="rId13" Type="http://schemas.openxmlformats.org/officeDocument/2006/relationships/hyperlink" Target="https://www.netzshopping.de/p/B07913ZF5N?channel=ms-shopping&amp;device=c&amp;network=o&amp;campaign=677266388&amp;adgroup=1166583768954491&amp;target=pla-4576511022451768&amp;ad=72911831802882&amp;ad-extension=&amp;location=128900&amp;msclkid=160f47fe7af01a7cba2d2ef2c7df2eb1" TargetMode="External"/><Relationship Id="rId3" Type="http://schemas.openxmlformats.org/officeDocument/2006/relationships/hyperlink" Target="https://www.welt.de/gesundheit/article5427698/Medizin-Bahnbrechende-Erkenntnisse-zur-Arteriosklerose.html" TargetMode="External"/><Relationship Id="rId7" Type="http://schemas.openxmlformats.org/officeDocument/2006/relationships/hyperlink" Target="https://medizin.plus/krankheiten/thrombose-symptome" TargetMode="External"/><Relationship Id="rId12" Type="http://schemas.openxmlformats.org/officeDocument/2006/relationships/hyperlink" Target="https://www.doccheck.com/de/detail/photos/42268-ursachen-fuer-einen-schlaganfall" TargetMode="External"/><Relationship Id="rId17" Type="http://schemas.openxmlformats.org/officeDocument/2006/relationships/image" Target="../media/image2.png"/><Relationship Id="rId2" Type="http://schemas.openxmlformats.org/officeDocument/2006/relationships/hyperlink" Target="https://anatomie-online.com/herz-wandschichten-und-binnenraeume/" TargetMode="External"/><Relationship Id="rId16" Type="http://schemas.openxmlformats.org/officeDocument/2006/relationships/hyperlink" Target="https://evergreendent.ch/die-negativen-auswirkungen-des-rauchen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ing.com/images/search?view=detailV2&amp;ccid=xlRQMv8q&amp;id=445FBB11D8A9B6E23D35899F6F0109F055CE08B8&amp;thid=OIP.xlRQMv8qD5H_H3VMC9TqqgHaDB&amp;mediaurl=https%3a%2f%2fwww.schullv.de%2fresources%2fimages%2fbio%2fdesktop%2farterie_kapillare.jpg&amp;cdnurl=https%3a%2f%2fth.bing.com%2fth%2fid%2fR.c6545032ff2a0f91ff1f754c0bd4eaaa%3frik%3duAjOVfAJAW%252bfiQ%26pid%3dImgRaw%26r%3d0&amp;exph=204&amp;expw=500&amp;q=Risse+durch+Druck+arterie&amp;FORM=IRPRST&amp;ck=9D04432EF090EBEB1A5D6FEA1088EECA&amp;selectedIndex=48&amp;itb=0&amp;ajaxhist=0&amp;ajaxserp=0" TargetMode="External"/><Relationship Id="rId11" Type="http://schemas.openxmlformats.org/officeDocument/2006/relationships/hyperlink" Target="https://www.kindpng.com/imgv/TmoJwho_clipart-exhausted-man-dozing-at-his-desk-tired/" TargetMode="External"/><Relationship Id="rId5" Type="http://schemas.openxmlformats.org/officeDocument/2006/relationships/hyperlink" Target="https://www.amazon.de/Gummib%C3%A4nder-Elastizit%C3%A4t-Wiederverwendbar-Haushaltsgummi-Schulbedarf/dp/B0BY4TXZMJ" TargetMode="External"/><Relationship Id="rId15" Type="http://schemas.openxmlformats.org/officeDocument/2006/relationships/hyperlink" Target="https://insulin-ratgeber.info/" TargetMode="External"/><Relationship Id="rId10" Type="http://schemas.openxmlformats.org/officeDocument/2006/relationships/hyperlink" Target="https://www.vecteezy.com/vector-art/33054269-tombstone-icon-rip-grave-icon-vector" TargetMode="External"/><Relationship Id="rId4" Type="http://schemas.openxmlformats.org/officeDocument/2006/relationships/hyperlink" Target="https://www.dhzc.charite.de/ratgeber/koronare-herzkrankheit/" TargetMode="External"/><Relationship Id="rId9" Type="http://schemas.openxmlformats.org/officeDocument/2006/relationships/hyperlink" Target="https://de.vecteezy.com/vektorkunst/7738879-herz-clipart-herz-symbol-valentinstag-karte" TargetMode="External"/><Relationship Id="rId14" Type="http://schemas.openxmlformats.org/officeDocument/2006/relationships/hyperlink" Target="https://www.octopus-office.de/shop/de/refillzubehoer/refillzubehoer-tinte/refill-spritzen-und-kanuelen/4943/10ml-spritze-mit-stumpfer-kanuele-40-x-1-2mm-zum-befuellen-von-patronen-und-mischen-von-liquid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9925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 Salzgitter</a:t>
            </a:r>
          </a:p>
          <a:p>
            <a:pPr algn="l"/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595891"/>
            <a:ext cx="72090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4000" dirty="0" smtClean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Zusammenhänge </a:t>
            </a:r>
            <a:r>
              <a:rPr lang="de-DE" sz="4000" dirty="0" smtClean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metabolischen Syndroms verstehen</a:t>
            </a:r>
            <a:endParaRPr lang="de-DE" sz="4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:\W\WIS\CI SZ\18-0007-R PP Masterfolien\Bildmotive\Bild 1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15696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der Dehnung</a:t>
            </a:r>
            <a:endParaRPr lang="de-DE" sz="105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54701" y="2302901"/>
            <a:ext cx="72090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Durch die starke Dehnung kommt es zu Einrissen in der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Gefäßinnenwand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Der Körper repariert diese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Risse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durch Einlagerung von Fetten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Folge: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innere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Hohlraum des Blutgefäßes (Lumen)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wird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enger.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 der Arteriosklerose </a:t>
            </a:r>
            <a:endParaRPr lang="de-DE" sz="44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03" y="1893003"/>
            <a:ext cx="2821974" cy="39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16" y="4653819"/>
            <a:ext cx="3257090" cy="27302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Arteriosklerose</a:t>
            </a:r>
            <a:endParaRPr lang="de-DE" sz="105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595891"/>
            <a:ext cx="72090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höher der Druck in den Gefäßen 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größer der Unterschied zwischen dem hohen und dem niedrigen Wert 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ist, 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desto 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größer 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Gefahr, dass die Wand einreißt und die Erkrankung fortschreitet.</a:t>
            </a:r>
            <a:endParaRPr lang="de-DE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auf den Blutfluss</a:t>
            </a:r>
            <a:endParaRPr lang="de-DE" sz="44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865272"/>
            <a:ext cx="72090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Durch das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Abheilen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 Risse wird die ehemals glatte Gefäßwand immer rauer und es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können Blutplättchen kleben bleiben,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 zu einem Blutpfropf führen,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das Gefäß verschließt. 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987" y="4978872"/>
            <a:ext cx="3556497" cy="21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Verschluss der Arterie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663957" cy="72725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21" y="1620188"/>
            <a:ext cx="6591639" cy="53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4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Erhöhte Blutfette </a:t>
            </a:r>
            <a:r>
              <a:rPr lang="de-DE" sz="44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400" dirty="0" err="1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Hyperlipidämie</a:t>
            </a:r>
            <a:r>
              <a:rPr lang="de-DE" sz="44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097321" y="2210279"/>
            <a:ext cx="63318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57188" algn="l"/>
              </a:tabLst>
            </a:pPr>
            <a:r>
              <a:rPr lang="de-DE" sz="320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mehr Fett im Blut vorhanden ist, desto mehr kann in den Arterienwänden eingelagert werden.  </a:t>
            </a:r>
          </a:p>
        </p:txBody>
      </p:sp>
    </p:spTree>
    <p:extLst>
      <p:ext uri="{BB962C8B-B14F-4D97-AF65-F5344CB8AC3E}">
        <p14:creationId xmlns:p14="http://schemas.microsoft.com/office/powerpoint/2010/main" val="31163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Lebensa</a:t>
            </a:r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lter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663957" cy="727254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97321" y="1970202"/>
            <a:ext cx="6909847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Je älter man ist, desto mehr Verletzungen der 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Arterienwand 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hat es bereits gegeben und die 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Arterien werden enger und unelastischer.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auf das Herz</a:t>
            </a:r>
            <a:endParaRPr lang="de-DE" sz="44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54701" y="1439646"/>
            <a:ext cx="7209050" cy="2543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Das Herz muss stärker pumpen, um das Blut durch die verengten Arterien zu pumpen.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36" y="4671427"/>
            <a:ext cx="2456025" cy="17883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226" y="4338541"/>
            <a:ext cx="2588182" cy="20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ardio-nuernberg.de/files/images/herzinsuffizienz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221" y="5171769"/>
            <a:ext cx="2184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2773017" y="489418"/>
            <a:ext cx="781215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auf das Herz</a:t>
            </a:r>
            <a:endParaRPr lang="de-DE" sz="480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2773017" y="1320415"/>
            <a:ext cx="72090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Durch den größeren Druck, den das Herz aufbauen muss, kommt es erst zu einem Wachstum des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Herzmuskels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Vergrößerung)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und dann macht das Herz irgendwann schlapp =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Herzinsuffizienz </a:t>
            </a:r>
          </a:p>
          <a:p>
            <a:pPr>
              <a:lnSpc>
                <a:spcPct val="20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(Herzschwäche)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rz-Clipart. Herz-Symbol. Valentinstag-Karte 7738879 Vektor Kunst bei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33" y="3072283"/>
            <a:ext cx="1404594" cy="13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2812773" y="489418"/>
            <a:ext cx="787903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Folgen für den Körper</a:t>
            </a:r>
            <a:endParaRPr lang="de-DE" sz="4800" dirty="0">
              <a:solidFill>
                <a:srgbClr val="009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51337" y="1320415"/>
            <a:ext cx="725863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Arteriosklerose kann sich an allen arteriellen Gefäßen des Körpers zeigen</a:t>
            </a:r>
          </a:p>
          <a:p>
            <a:pPr>
              <a:lnSpc>
                <a:spcPct val="200000"/>
              </a:lnSpc>
              <a:buClr>
                <a:srgbClr val="009B45"/>
              </a:buClr>
            </a:pP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Herz: </a:t>
            </a:r>
          </a:p>
          <a:p>
            <a:pPr marL="28575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Herzkranzgefäße verengen sich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die Durchblutung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 Herzmuskels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verschlechtert sich  Angina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pectoris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Herzinfarkt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663957" cy="72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45" y="5210192"/>
            <a:ext cx="1391974" cy="18095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Grundlagen der Physiologie</a:t>
            </a:r>
            <a:endParaRPr lang="de-DE" sz="44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097321" y="1258859"/>
            <a:ext cx="72090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de-DE" sz="3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3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 besteht im Wesentlichen aus Muskulatur und pumpt das Blut durch den Körper, um es z.B. mit Sauerstoff und Energie zu versorgen.</a:t>
            </a:r>
            <a:endParaRPr lang="de-DE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2773017" y="489418"/>
            <a:ext cx="781215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Herzinsuffizienz</a:t>
            </a:r>
            <a:endParaRPr lang="de-DE" sz="4800" dirty="0">
              <a:solidFill>
                <a:srgbClr val="009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2773017" y="1320415"/>
            <a:ext cx="72090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einem Herzinfarkt gehen Herzmuskelzellen zugrunde und können nicht wieder neu gebildet werden. 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endParaRPr lang="de-DE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heißt, dass weniger Zellen zur Verfügung stehen, die pumpen können. </a:t>
            </a:r>
            <a:r>
              <a:rPr lang="de-DE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die Pumpleistung des Herzens sinkt  das Blut im Körper fehlt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Tombstone icon. Rip grave icon vector. 33054269 Vector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37" y="2919196"/>
            <a:ext cx="1432617" cy="14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4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Herzinsuffizienz II</a:t>
            </a:r>
            <a:endParaRPr lang="de-DE" sz="4400" dirty="0">
              <a:solidFill>
                <a:srgbClr val="009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90683" y="1258859"/>
            <a:ext cx="77281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 roten Blutkörperchen als Sauerstofflieferanten fehlen  die Gesamtleistungsfähigkeit des Menschen </a:t>
            </a:r>
            <a:r>
              <a:rPr lang="de-DE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sinkt</a:t>
            </a:r>
          </a:p>
          <a:p>
            <a:pPr marL="285750" lvl="0" indent="-285750">
              <a:lnSpc>
                <a:spcPct val="200000"/>
              </a:lnSpc>
              <a:buClr>
                <a:srgbClr val="009B45"/>
              </a:buClr>
              <a:buFont typeface="Arial" panose="020B0604020202020204" pitchFamily="34" charset="0"/>
              <a:buChar char="•"/>
            </a:pPr>
            <a:r>
              <a:rPr lang="de-DE" sz="2800" b="1" i="0" u="none" strike="noStrik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Symptome: </a:t>
            </a:r>
            <a:r>
              <a:rPr lang="de-DE" sz="2800" b="0" i="0" u="none" strike="noStrik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Schwäche, Müdigkeit, </a:t>
            </a:r>
            <a:r>
              <a:rPr lang="de-DE" sz="2800" b="0" i="0" u="none" strike="noStrik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Erschöpfung…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Atemnot</a:t>
            </a:r>
            <a:endParaRPr lang="de-DE" sz="2800" b="0" i="0" u="none" strike="noStrike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472" y="5002930"/>
            <a:ext cx="2307027" cy="15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945297" y="1241929"/>
            <a:ext cx="72090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Arterien des Gehirns können sich ebenfalls verändern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Schlaganfall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Hirnblutung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Außerdem kann es durch viele kleine Infarkte zum Absterben von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Gehirnzellen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und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dadurch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zur Demenz kommen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(Multiinfarktdemenz)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2945297" y="641818"/>
            <a:ext cx="7898916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8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Gehirn</a:t>
            </a:r>
            <a:endParaRPr lang="de-DE" sz="4800" dirty="0">
              <a:solidFill>
                <a:srgbClr val="009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to detail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25" y="1145428"/>
            <a:ext cx="7984003" cy="48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36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Beine</a:t>
            </a: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097321" y="1507849"/>
            <a:ext cx="74821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Arterien der Beine können sich ebenfalls verändern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periphere arterielle Verschlusskrankheit (Raucherbein),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Schaufensterkrankheit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Das Bein wird nicht mehr ausreichend durchblutet  es ist kalt, blass, schmerzhaft</a:t>
            </a:r>
          </a:p>
          <a:p>
            <a:pPr lvl="0">
              <a:lnSpc>
                <a:spcPct val="200000"/>
              </a:lnSpc>
              <a:buClr>
                <a:srgbClr val="009B45"/>
              </a:buClr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Das Bein muss dann häufig wegen der Durchblutungsstörungen amputiert werden.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0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 Typ II</a:t>
            </a:r>
            <a:endParaRPr lang="de-DE" sz="40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012082" y="1311965"/>
            <a:ext cx="72090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Die Zellen reagieren normalerweise auf Insulin. Sie öffnen sich, um Zucker aufzunehmen und ihn in Energie umzuwandeln.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16" y="2997811"/>
            <a:ext cx="7271020" cy="42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36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 Typ </a:t>
            </a:r>
            <a:r>
              <a:rPr lang="de-DE" sz="3600" dirty="0" err="1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IIb</a:t>
            </a:r>
            <a:endParaRPr lang="de-DE" sz="360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913760" y="1226342"/>
            <a:ext cx="7209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Bundessans-Regular"/>
              </a:rPr>
              <a:t>Häufige Entstehung durch vermehrtes Essen in sehr kurzen Zeitabständen </a:t>
            </a:r>
            <a:r>
              <a:rPr lang="de-DE" sz="2400" dirty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 es entsteht eine Insulinresistenz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rgbClr val="000000"/>
              </a:solidFill>
              <a:latin typeface="Bundessans-Regular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Wenn </a:t>
            </a:r>
            <a:r>
              <a:rPr lang="de-DE" sz="2400" dirty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das Insulin ständig andockt, </a:t>
            </a: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reagieren </a:t>
            </a:r>
            <a:r>
              <a:rPr lang="de-DE" sz="2400" dirty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die Zellen irgendwann nicht mehr darauf und </a:t>
            </a: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öffnen </a:t>
            </a:r>
            <a:r>
              <a:rPr lang="de-DE" sz="2400" dirty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sich nicht</a:t>
            </a: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. Der Zucker bleibt im Blut.</a:t>
            </a:r>
            <a:endParaRPr lang="de-DE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25" y="5170243"/>
            <a:ext cx="2453807" cy="21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0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 - Arterien</a:t>
            </a:r>
            <a:endParaRPr lang="de-DE" sz="40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012082" y="1595891"/>
            <a:ext cx="72090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 Zucker im Blut kratzt ebenfalls an den Gefäßen und geht oft mit einem erhöhten Blutfettwert einher.</a:t>
            </a:r>
          </a:p>
          <a:p>
            <a:pPr>
              <a:lnSpc>
                <a:spcPct val="200000"/>
              </a:lnSpc>
            </a:pPr>
            <a:r>
              <a:rPr 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fördert die Entstehung der Arteriosklerose.</a:t>
            </a:r>
          </a:p>
          <a:p>
            <a:pPr>
              <a:lnSpc>
                <a:spcPct val="200000"/>
              </a:lnSpc>
            </a:pPr>
            <a:r>
              <a:rPr 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vermehrte Essen führt zu Übergewicht, was das Herz zusätzlich </a:t>
            </a:r>
            <a:r>
              <a:rPr lang="de-DE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belastet und viele anderen Folgen hat.</a:t>
            </a:r>
            <a:endParaRPr lang="de-DE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/picture alliance, Christoph Hardt/Geisler-Fotopres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72" y="5326075"/>
            <a:ext cx="3254192" cy="17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364202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2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Organmanifestationen</a:t>
            </a:r>
            <a:endParaRPr lang="de-DE" sz="4200" dirty="0">
              <a:solidFill>
                <a:srgbClr val="009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12082" y="1595891"/>
            <a:ext cx="72090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9B45"/>
              </a:buClr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Niere: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 Arterien verengen sich aufgrund der Arteriosklerose und es kommt zu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Infarkten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(Gefäßverschlüsse)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Niereninsuffizienz  Nierenversagen</a:t>
            </a:r>
          </a:p>
          <a:p>
            <a:pPr>
              <a:lnSpc>
                <a:spcPct val="200000"/>
              </a:lnSpc>
              <a:buClr>
                <a:srgbClr val="009B45"/>
              </a:buClr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Augen: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gleiches Prinzip  Arterienverschlüsse, Netzhaut stirbt ab</a:t>
            </a:r>
          </a:p>
          <a:p>
            <a:pPr>
              <a:lnSpc>
                <a:spcPct val="200000"/>
              </a:lnSpc>
              <a:buClr>
                <a:srgbClr val="009B45"/>
              </a:buClr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Darm: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 kommt zu Verschlüssen  Darm stirbt ab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663957" cy="72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36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Risikofaktor Rauchen</a:t>
            </a:r>
            <a:endParaRPr lang="de-DE" sz="360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796613"/>
            <a:ext cx="72090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rgbClr val="000000"/>
                </a:solidFill>
                <a:latin typeface="Bundessans-Regular"/>
                <a:sym typeface="Wingdings" panose="05000000000000000000" pitchFamily="2" charset="2"/>
              </a:rPr>
              <a:t>Rauchen verstärkt die Entstehung der Arteriosklerose und führt zu Durchblutungsstörungen </a:t>
            </a:r>
            <a:endParaRPr lang="de-DE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3826560"/>
            <a:ext cx="2867657" cy="27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4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Grundlagen der Physiologie</a:t>
            </a:r>
            <a:endParaRPr lang="de-DE" sz="4400" b="1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54701" y="1427830"/>
            <a:ext cx="7209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Damit das Herz arbeiten kann, benötigt es selbst auch Blut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angereichert mit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Sauerstoff und Nährstoffen. Dafür ist das Herz umgeben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Herzkranzarterien.</a:t>
            </a:r>
          </a:p>
          <a:p>
            <a:pPr>
              <a:lnSpc>
                <a:spcPct val="15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Wenn das Herz nicht mit Sauerstoff versorgt ist, sterben Herzmuskelzellen ab.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8" y="5239305"/>
            <a:ext cx="2720925" cy="20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0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Fazit</a:t>
            </a:r>
            <a:endParaRPr lang="de-DE" sz="40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012082" y="1595891"/>
            <a:ext cx="7209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Risikofaktoren möglichst minimieren, auch wenn das oft nicht so leicht ist!</a:t>
            </a:r>
          </a:p>
          <a:p>
            <a:pPr>
              <a:lnSpc>
                <a:spcPct val="200000"/>
              </a:lnSpc>
            </a:pPr>
            <a:endParaRPr lang="de-DE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21" y="3225042"/>
            <a:ext cx="3215207" cy="21740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67" y="4150436"/>
            <a:ext cx="3425505" cy="23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3842218"/>
            <a:ext cx="7123811" cy="15696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5558291"/>
            <a:ext cx="720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Noch Fragen?</a:t>
            </a:r>
            <a:endParaRPr lang="de-DE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9925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Quellen</a:t>
            </a:r>
          </a:p>
          <a:p>
            <a:pPr algn="l"/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719307" y="1241930"/>
            <a:ext cx="7879837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dirty="0">
                <a:hlinkClick r:id="rId2"/>
              </a:rPr>
              <a:t>Herz, Wandschichten und Binnenräume </a:t>
            </a:r>
            <a:r>
              <a:rPr lang="de-DE" sz="1200" dirty="0" smtClean="0">
                <a:hlinkClick r:id="rId3"/>
              </a:rPr>
              <a:t>–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4"/>
              </a:rPr>
              <a:t>Koronare Herzkrankheit (KHK) • Ursache, Symptome, Behandlung</a:t>
            </a:r>
            <a:endParaRPr lang="de-DE" sz="1200" dirty="0" smtClean="0">
              <a:hlinkClick r:id="rId3"/>
            </a:endParaRPr>
          </a:p>
          <a:p>
            <a:pPr>
              <a:lnSpc>
                <a:spcPct val="200000"/>
              </a:lnSpc>
            </a:pPr>
            <a:r>
              <a:rPr lang="de-DE" sz="1200" dirty="0" smtClean="0">
                <a:hlinkClick r:id="rId3"/>
              </a:rPr>
              <a:t>Medizin</a:t>
            </a:r>
            <a:r>
              <a:rPr lang="de-DE" sz="1200" dirty="0">
                <a:hlinkClick r:id="rId3"/>
              </a:rPr>
              <a:t>: Bahnbrechende Erkenntnisse zur Arteriosklerose </a:t>
            </a:r>
            <a:r>
              <a:rPr lang="de-DE" sz="1200" dirty="0" smtClean="0">
                <a:hlinkClick r:id="rId3"/>
              </a:rPr>
              <a:t>– </a:t>
            </a:r>
            <a:r>
              <a:rPr lang="de-DE" sz="1200" dirty="0" smtClean="0">
                <a:hlinkClick r:id="rId3"/>
              </a:rPr>
              <a:t>WELT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5"/>
              </a:rPr>
              <a:t>Gummibänder 450 Stück Gummibänder breit 60mm*3mm Gummiringe Elastizität 450g Gummis Wiederverwendbar Haushaltsgummi Gummiring für Büro Haushalt Schulbedarf (Dunkelgelb) : Amazon.de: Bürobedarf &amp; Schreibwaren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6"/>
              </a:rPr>
              <a:t>Risse durch Druck </a:t>
            </a:r>
            <a:r>
              <a:rPr lang="de-DE" sz="1200" dirty="0" err="1">
                <a:hlinkClick r:id="rId6"/>
              </a:rPr>
              <a:t>arterie</a:t>
            </a:r>
            <a:r>
              <a:rPr lang="de-DE" sz="1200" dirty="0">
                <a:hlinkClick r:id="rId6"/>
              </a:rPr>
              <a:t> - Suchen </a:t>
            </a:r>
            <a:r>
              <a:rPr lang="de-DE" sz="1200" dirty="0" smtClean="0">
                <a:hlinkClick r:id="rId6"/>
              </a:rPr>
              <a:t>Bilder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7"/>
              </a:rPr>
              <a:t>Thrombose Symptome - die typische Anzeichen erkennen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8"/>
              </a:rPr>
              <a:t>Newtons Wiege-Pendel mit schwingenden Kugeln Metallkugeln 3D-realistische Vektorillustration Hängend | Premium Vektor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9"/>
              </a:rPr>
              <a:t>Herz-</a:t>
            </a:r>
            <a:r>
              <a:rPr lang="de-DE" sz="1200" dirty="0" err="1">
                <a:hlinkClick r:id="rId9"/>
              </a:rPr>
              <a:t>Clipart</a:t>
            </a:r>
            <a:r>
              <a:rPr lang="de-DE" sz="1200" dirty="0">
                <a:hlinkClick r:id="rId9"/>
              </a:rPr>
              <a:t>. Herz-Symbol. Valentinstag-Karte 7738879 Vektor Kunst bei </a:t>
            </a:r>
            <a:r>
              <a:rPr lang="de-DE" sz="1200" dirty="0" err="1">
                <a:hlinkClick r:id="rId9"/>
              </a:rPr>
              <a:t>Vecteezy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10"/>
              </a:rPr>
              <a:t>Tombstone </a:t>
            </a:r>
            <a:r>
              <a:rPr lang="de-DE" sz="1200" dirty="0" err="1">
                <a:hlinkClick r:id="rId10"/>
              </a:rPr>
              <a:t>icon</a:t>
            </a:r>
            <a:r>
              <a:rPr lang="de-DE" sz="1200" dirty="0">
                <a:hlinkClick r:id="rId10"/>
              </a:rPr>
              <a:t>. </a:t>
            </a:r>
            <a:r>
              <a:rPr lang="de-DE" sz="1200" dirty="0" err="1">
                <a:hlinkClick r:id="rId10"/>
              </a:rPr>
              <a:t>Rip</a:t>
            </a:r>
            <a:r>
              <a:rPr lang="de-DE" sz="1200" dirty="0">
                <a:hlinkClick r:id="rId10"/>
              </a:rPr>
              <a:t> grave </a:t>
            </a:r>
            <a:r>
              <a:rPr lang="de-DE" sz="1200" dirty="0" err="1">
                <a:hlinkClick r:id="rId10"/>
              </a:rPr>
              <a:t>icon</a:t>
            </a:r>
            <a:r>
              <a:rPr lang="de-DE" sz="1200" dirty="0">
                <a:hlinkClick r:id="rId10"/>
              </a:rPr>
              <a:t> </a:t>
            </a:r>
            <a:r>
              <a:rPr lang="de-DE" sz="1200" dirty="0" err="1">
                <a:hlinkClick r:id="rId10"/>
              </a:rPr>
              <a:t>vector</a:t>
            </a:r>
            <a:r>
              <a:rPr lang="de-DE" sz="1200" dirty="0">
                <a:hlinkClick r:id="rId10"/>
              </a:rPr>
              <a:t>. 33054269 </a:t>
            </a:r>
            <a:r>
              <a:rPr lang="de-DE" sz="1200" dirty="0" err="1">
                <a:hlinkClick r:id="rId10"/>
              </a:rPr>
              <a:t>Vector</a:t>
            </a:r>
            <a:r>
              <a:rPr lang="de-DE" sz="1200" dirty="0">
                <a:hlinkClick r:id="rId10"/>
              </a:rPr>
              <a:t> Art at </a:t>
            </a:r>
            <a:r>
              <a:rPr lang="de-DE" sz="1200" dirty="0" err="1" smtClean="0">
                <a:hlinkClick r:id="rId10"/>
              </a:rPr>
              <a:t>Vecteezy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en-US" sz="1200" dirty="0">
                <a:hlinkClick r:id="rId11"/>
              </a:rPr>
              <a:t>Clipart Exhausted Man Dozing At His Desk - Tired Clipart, HD </a:t>
            </a:r>
            <a:r>
              <a:rPr lang="en-US" sz="1200" dirty="0" err="1">
                <a:hlinkClick r:id="rId11"/>
              </a:rPr>
              <a:t>Png</a:t>
            </a:r>
            <a:r>
              <a:rPr lang="en-US" sz="1200" dirty="0">
                <a:hlinkClick r:id="rId11"/>
              </a:rPr>
              <a:t> Download </a:t>
            </a:r>
            <a:r>
              <a:rPr lang="en-US" sz="1200" dirty="0" smtClean="0">
                <a:hlinkClick r:id="rId11"/>
              </a:rPr>
              <a:t>– </a:t>
            </a:r>
            <a:r>
              <a:rPr lang="en-US" sz="1200" dirty="0" err="1" smtClean="0">
                <a:hlinkClick r:id="rId11"/>
              </a:rPr>
              <a:t>kindpng</a:t>
            </a:r>
            <a:endParaRPr lang="en-US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12"/>
              </a:rPr>
              <a:t>Ursachen für einen Schlaganfall </a:t>
            </a:r>
            <a:r>
              <a:rPr lang="de-DE" sz="1200" dirty="0" smtClean="0">
                <a:hlinkClick r:id="rId12"/>
              </a:rPr>
              <a:t>– </a:t>
            </a:r>
            <a:r>
              <a:rPr lang="de-DE" sz="1200" dirty="0" err="1" smtClean="0">
                <a:hlinkClick r:id="rId12"/>
              </a:rPr>
              <a:t>DocCheck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 err="1">
                <a:hlinkClick r:id="rId13"/>
              </a:rPr>
              <a:t>Romed</a:t>
            </a:r>
            <a:r>
              <a:rPr lang="de-DE" sz="1200" dirty="0">
                <a:hlinkClick r:id="rId13"/>
              </a:rPr>
              <a:t> Blasenspritze 100 ml, 1 Stück, 3-teilig, steril | </a:t>
            </a:r>
            <a:r>
              <a:rPr lang="de-DE" sz="1200" dirty="0" err="1" smtClean="0">
                <a:hlinkClick r:id="rId13"/>
              </a:rPr>
              <a:t>NetzShopping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14"/>
              </a:rPr>
              <a:t>10ml Spritzen mit stumpfen Kanülen 40 x 1,2mm zum Befüllen von Patronen und Mischen von </a:t>
            </a:r>
            <a:r>
              <a:rPr lang="de-DE" sz="1200" dirty="0" err="1">
                <a:hlinkClick r:id="rId14"/>
              </a:rPr>
              <a:t>Liquids</a:t>
            </a:r>
            <a:r>
              <a:rPr lang="de-DE" sz="1200" dirty="0">
                <a:hlinkClick r:id="rId14"/>
              </a:rPr>
              <a:t> | </a:t>
            </a:r>
            <a:r>
              <a:rPr lang="de-DE" sz="1200" dirty="0" err="1">
                <a:hlinkClick r:id="rId14"/>
              </a:rPr>
              <a:t>Octopus</a:t>
            </a:r>
            <a:r>
              <a:rPr lang="de-DE" sz="1200" dirty="0">
                <a:hlinkClick r:id="rId14"/>
              </a:rPr>
              <a:t>®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15"/>
              </a:rPr>
              <a:t>Insulin-</a:t>
            </a:r>
            <a:r>
              <a:rPr lang="de-DE" sz="1200" dirty="0" err="1">
                <a:hlinkClick r:id="rId15"/>
              </a:rPr>
              <a:t>Rateber</a:t>
            </a:r>
            <a:r>
              <a:rPr lang="de-DE" sz="1200" dirty="0">
                <a:hlinkClick r:id="rId15"/>
              </a:rPr>
              <a:t>: Informationen, Fachwissen und </a:t>
            </a:r>
            <a:r>
              <a:rPr lang="de-DE" sz="1200" dirty="0" smtClean="0">
                <a:hlinkClick r:id="rId15"/>
              </a:rPr>
              <a:t>News</a:t>
            </a:r>
            <a:endParaRPr lang="de-DE" sz="1200" dirty="0" smtClean="0"/>
          </a:p>
          <a:p>
            <a:pPr>
              <a:lnSpc>
                <a:spcPct val="200000"/>
              </a:lnSpc>
            </a:pPr>
            <a:r>
              <a:rPr lang="de-DE" sz="1200" dirty="0">
                <a:hlinkClick r:id="rId16"/>
              </a:rPr>
              <a:t>Die negativen Auswirkungen des Rauchens - Evergreen </a:t>
            </a:r>
            <a:r>
              <a:rPr lang="de-DE" sz="1200" dirty="0" smtClean="0">
                <a:hlinkClick r:id="rId16"/>
              </a:rPr>
              <a:t>Dental</a:t>
            </a:r>
            <a:endParaRPr lang="de-DE" sz="1200" dirty="0" smtClean="0"/>
          </a:p>
          <a:p>
            <a:pPr>
              <a:lnSpc>
                <a:spcPct val="200000"/>
              </a:lnSpc>
            </a:pPr>
            <a:endParaRPr lang="de-DE" sz="1200" dirty="0" smtClean="0"/>
          </a:p>
          <a:p>
            <a:pPr>
              <a:lnSpc>
                <a:spcPct val="200000"/>
              </a:lnSpc>
            </a:pPr>
            <a:endParaRPr lang="de-DE" sz="1200" dirty="0" smtClean="0"/>
          </a:p>
          <a:p>
            <a:pPr>
              <a:lnSpc>
                <a:spcPct val="200000"/>
              </a:lnSpc>
            </a:pPr>
            <a:endParaRPr lang="de-DE" sz="1200" dirty="0" smtClean="0"/>
          </a:p>
          <a:p>
            <a:pPr>
              <a:lnSpc>
                <a:spcPct val="200000"/>
              </a:lnSpc>
            </a:pPr>
            <a:endParaRPr lang="de-DE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:\W\WIS\CI SZ\18-0007-R PP Masterfolien\Bildmotive\Bild 17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4400" dirty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Grundlagen der </a:t>
            </a:r>
            <a:r>
              <a:rPr lang="de-DE" sz="440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Physiologie</a:t>
            </a:r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595891"/>
            <a:ext cx="72090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Blutgefäße werden unterteilt in  Arterien und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enen. </a:t>
            </a: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Arterien transportieren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den Sauerstoff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Nährstoffe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zu allen Organen.</a:t>
            </a: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Venen transportieren das „verbrauchte Blut“ mit den „Abfallstoffen“ zurück zum Herzen und zur Lunge. </a:t>
            </a:r>
            <a:endParaRPr lang="de-D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Typische Erkrankungen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 rot="557420">
            <a:off x="3012082" y="1595891"/>
            <a:ext cx="271941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B45"/>
              </a:buClr>
            </a:pPr>
            <a:r>
              <a:rPr lang="de-DE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Herzinsuffizienz</a:t>
            </a:r>
            <a:endParaRPr lang="de-DE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663957" cy="727254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rot="1003345">
            <a:off x="6585704" y="1927443"/>
            <a:ext cx="247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Herzinfarkt</a:t>
            </a:r>
          </a:p>
        </p:txBody>
      </p:sp>
      <p:sp>
        <p:nvSpPr>
          <p:cNvPr id="7" name="Textfeld 6"/>
          <p:cNvSpPr txBox="1"/>
          <p:nvPr/>
        </p:nvSpPr>
        <p:spPr>
          <a:xfrm rot="21261667">
            <a:off x="3285119" y="2860179"/>
            <a:ext cx="38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59D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 Typ II</a:t>
            </a:r>
          </a:p>
        </p:txBody>
      </p:sp>
      <p:sp>
        <p:nvSpPr>
          <p:cNvPr id="8" name="Textfeld 7"/>
          <p:cNvSpPr txBox="1"/>
          <p:nvPr/>
        </p:nvSpPr>
        <p:spPr>
          <a:xfrm rot="20781734">
            <a:off x="7178441" y="2907736"/>
            <a:ext cx="279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KHK – Koronare </a:t>
            </a:r>
            <a:r>
              <a:rPr lang="de-DE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erzkrankheit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824649" y="1318114"/>
            <a:ext cx="226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E50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Schlaganfall</a:t>
            </a:r>
          </a:p>
        </p:txBody>
      </p:sp>
      <p:sp>
        <p:nvSpPr>
          <p:cNvPr id="10" name="Textfeld 9"/>
          <p:cNvSpPr txBox="1"/>
          <p:nvPr/>
        </p:nvSpPr>
        <p:spPr>
          <a:xfrm rot="691857">
            <a:off x="7126712" y="4847605"/>
            <a:ext cx="307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Adipositas</a:t>
            </a:r>
          </a:p>
        </p:txBody>
      </p:sp>
      <p:sp>
        <p:nvSpPr>
          <p:cNvPr id="11" name="Textfeld 10"/>
          <p:cNvSpPr txBox="1"/>
          <p:nvPr/>
        </p:nvSpPr>
        <p:spPr>
          <a:xfrm rot="852027">
            <a:off x="2858294" y="4375135"/>
            <a:ext cx="306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Hyperlipidämie</a:t>
            </a:r>
            <a:endParaRPr lang="de-DE" sz="28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21047840">
            <a:off x="3112014" y="5480717"/>
            <a:ext cx="4217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Arterielle Hypertonie</a:t>
            </a:r>
          </a:p>
        </p:txBody>
      </p:sp>
      <p:sp>
        <p:nvSpPr>
          <p:cNvPr id="13" name="Textfeld 12"/>
          <p:cNvSpPr txBox="1"/>
          <p:nvPr/>
        </p:nvSpPr>
        <p:spPr>
          <a:xfrm rot="20953721">
            <a:off x="8321605" y="6005353"/>
            <a:ext cx="127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paVk</a:t>
            </a:r>
            <a:endParaRPr lang="de-DE" sz="28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47036" y="3999412"/>
            <a:ext cx="4647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Arteriosklerose</a:t>
            </a:r>
          </a:p>
        </p:txBody>
      </p:sp>
    </p:spTree>
    <p:extLst>
      <p:ext uri="{BB962C8B-B14F-4D97-AF65-F5344CB8AC3E}">
        <p14:creationId xmlns:p14="http://schemas.microsoft.com/office/powerpoint/2010/main" val="11915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Gemeinsamkeit 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595891"/>
            <a:ext cx="72090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Alle Erkrankungen haben die Veränderungen der Arterien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gemeinsam.</a:t>
            </a:r>
            <a:endParaRPr lang="de-D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entstehen die Veränderungen?</a:t>
            </a:r>
          </a:p>
          <a:p>
            <a:pPr>
              <a:lnSpc>
                <a:spcPct val="150000"/>
              </a:lnSpc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671" y="5533156"/>
            <a:ext cx="5232493" cy="17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36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Veränderungen der Arterien</a:t>
            </a:r>
            <a:endParaRPr lang="de-DE" sz="36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:\W\WIS\CI SZ\18-0007-R PP Masterfolien\Bildmotive\Bild 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0" y="0"/>
            <a:ext cx="2670175" cy="7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21" y="1335421"/>
            <a:ext cx="2482978" cy="35879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299" y="1893003"/>
            <a:ext cx="2482978" cy="34863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277" y="2844202"/>
            <a:ext cx="2540131" cy="349267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17819" y="6336881"/>
            <a:ext cx="628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Arteriosklerose </a:t>
            </a:r>
          </a:p>
        </p:txBody>
      </p:sp>
      <p:sp>
        <p:nvSpPr>
          <p:cNvPr id="6" name="Gewitterblitz 5"/>
          <p:cNvSpPr/>
          <p:nvPr/>
        </p:nvSpPr>
        <p:spPr>
          <a:xfrm flipH="1">
            <a:off x="8485239" y="6336881"/>
            <a:ext cx="481780" cy="6145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3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6538292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Ursachen</a:t>
            </a:r>
            <a:r>
              <a:rPr lang="de-DE" sz="4400" b="0" i="0" u="none" strike="noStrike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die </a:t>
            </a:r>
            <a:r>
              <a:rPr lang="de-DE" sz="44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Veränderungen</a:t>
            </a:r>
            <a:endParaRPr lang="de-DE" sz="440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BDF966-4F45-44C1-8443-9CE8429225A4}"/>
              </a:ext>
            </a:extLst>
          </p:cNvPr>
          <p:cNvSpPr/>
          <p:nvPr/>
        </p:nvSpPr>
        <p:spPr>
          <a:xfrm>
            <a:off x="0" y="-1"/>
            <a:ext cx="2665708" cy="7271675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2290" name="Picture 2" descr="E:\Bild 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7" y="-664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805083" y="2387743"/>
            <a:ext cx="65012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de-DE" sz="3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Druck in den Arterien</a:t>
            </a:r>
            <a:endParaRPr lang="de-DE" sz="3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de-DE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Fett im Blut</a:t>
            </a:r>
            <a:endParaRPr lang="de-DE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Lebensalter</a:t>
            </a:r>
            <a:endParaRPr lang="de-DE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2DFD50-7F57-4CC0-92A4-018899AFF34F}"/>
              </a:ext>
            </a:extLst>
          </p:cNvPr>
          <p:cNvSpPr txBox="1"/>
          <p:nvPr/>
        </p:nvSpPr>
        <p:spPr>
          <a:xfrm>
            <a:off x="3097321" y="489418"/>
            <a:ext cx="712381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4800" b="0" i="0" u="none" strike="noStrike" baseline="0" dirty="0" smtClean="0">
                <a:solidFill>
                  <a:srgbClr val="009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Druck</a:t>
            </a:r>
            <a:endParaRPr lang="de-DE" sz="1050" b="1" i="0" u="none" strike="noStrike" baseline="0" dirty="0">
              <a:solidFill>
                <a:srgbClr val="2A5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12082" y="1595891"/>
            <a:ext cx="720905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Arterielle Hypertonie ist ein erhöhter Blutdruck in den Gefäßen.</a:t>
            </a:r>
          </a:p>
          <a:p>
            <a:pPr>
              <a:lnSpc>
                <a:spcPct val="15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Der untere Wert zeigt die maximale Entspannung des Gefäßes und der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obere Wert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maximale Dehnung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Beispiel: 140/90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lang="de-D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L:\W\WIS\CI SZ\18-0007-R PP Masterfolien\Bildmotive\Bild 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9" y="0"/>
            <a:ext cx="26701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40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rste_x0020_Gliederungsebene xmlns="098b30c3-2530-4909-a731-cf487439d7e9">Powerpoint</Erste_x0020_Gliederungsebene>
    <Abschnitt xmlns="ac449340-e7b7-4cc2-b017-ab28bff398e7" xsi:nil="true"/>
    <Stichworte xmlns="ac449340-e7b7-4cc2-b017-ab28bff398e7" xsi:nil="true"/>
    <Highlight xmlns="ac449340-e7b7-4cc2-b017-ab28bff398e7">false</Highlight>
    <Kurzfassung xmlns="ac449340-e7b7-4cc2-b017-ab28bff398e7">&lt;div&gt;&lt;/div&gt;</Kurzfassung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E-Informationen" ma:contentTypeID="0x01010046963FB931352540B9B948C67AA86ECD0092D43E35694A754DB86A56B63BA9E211" ma:contentTypeVersion="14" ma:contentTypeDescription="Standardtyp für die von den Organisationseinheiten eingestellten Dokumente" ma:contentTypeScope="" ma:versionID="4b982c2ac8a3cb0d968d2a0ad642aff7">
  <xsd:schema xmlns:xsd="http://www.w3.org/2001/XMLSchema" xmlns:xs="http://www.w3.org/2001/XMLSchema" xmlns:p="http://schemas.microsoft.com/office/2006/metadata/properties" xmlns:ns2="ac449340-e7b7-4cc2-b017-ab28bff398e7" xmlns:ns3="098b30c3-2530-4909-a731-cf487439d7e9" targetNamespace="http://schemas.microsoft.com/office/2006/metadata/properties" ma:root="true" ma:fieldsID="0389e5d34ff2de471032ff7f6a650820" ns2:_="" ns3:_="">
    <xsd:import namespace="ac449340-e7b7-4cc2-b017-ab28bff398e7"/>
    <xsd:import namespace="098b30c3-2530-4909-a731-cf487439d7e9"/>
    <xsd:element name="properties">
      <xsd:complexType>
        <xsd:sequence>
          <xsd:element name="documentManagement">
            <xsd:complexType>
              <xsd:all>
                <xsd:element ref="ns2:Kurzfassung" minOccurs="0"/>
                <xsd:element ref="ns2:Highlight" minOccurs="0"/>
                <xsd:element ref="ns2:Stichworte" minOccurs="0"/>
                <xsd:element ref="ns3:Erste_x0020_Gliederungsebene" minOccurs="0"/>
                <xsd:element ref="ns2:Abschnit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49340-e7b7-4cc2-b017-ab28bff398e7" elementFormDefault="qualified">
    <xsd:import namespace="http://schemas.microsoft.com/office/2006/documentManagement/types"/>
    <xsd:import namespace="http://schemas.microsoft.com/office/infopath/2007/PartnerControls"/>
    <xsd:element name="Kurzfassung" ma:index="2" nillable="true" ma:displayName="Kurzfassung" ma:description="Kurzbeschreibung des Dokuments zum Zwecke der Vorschau" ma:internalName="Kurzfassung">
      <xsd:simpleType>
        <xsd:restriction base="dms:Note"/>
      </xsd:simpleType>
    </xsd:element>
    <xsd:element name="Highlight" ma:index="3" nillable="true" ma:displayName="Wichtiges Dokument" ma:default="0" ma:description="Dokument wird in der Auflistung der Dokumente hervorgehoben." ma:internalName="Highlight" ma:readOnly="false">
      <xsd:simpleType>
        <xsd:restriction base="dms:Boolean"/>
      </xsd:simpleType>
    </xsd:element>
    <xsd:element name="Stichworte" ma:index="4" nillable="true" ma:displayName="Stichworte" ma:description="Gegebenenfalls Eingabe von Stichworten um die Suche zu unterstützen. Mehrere Stichworte bitte mit Semikolon trennen." ma:internalName="Stichworte">
      <xsd:simpleType>
        <xsd:restriction base="dms:Text">
          <xsd:maxLength value="255"/>
        </xsd:restriction>
      </xsd:simpleType>
    </xsd:element>
    <xsd:element name="Abschnitt" ma:index="6" nillable="true" ma:displayName="Zweite Gliederungsebene" ma:internalName="Abschnitt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b30c3-2530-4909-a731-cf487439d7e9" elementFormDefault="qualified">
    <xsd:import namespace="http://schemas.microsoft.com/office/2006/documentManagement/types"/>
    <xsd:import namespace="http://schemas.microsoft.com/office/infopath/2007/PartnerControls"/>
    <xsd:element name="Erste_x0020_Gliederungsebene" ma:index="5" nillable="true" ma:displayName="Erste Gliederungsebene" ma:description="Erste Ebene zur Gliederung der eingestellten Dokumente" ma:internalName="Erste_x0020_Gliederungseben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haltstyp"/>
        <xsd:element ref="dc:title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D6F169-ADB7-4A13-8304-72D0E44F8A6C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098b30c3-2530-4909-a731-cf487439d7e9"/>
    <ds:schemaRef ds:uri="ac449340-e7b7-4cc2-b017-ab28bff398e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7E6A28-3394-4EF2-8168-72B227E46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49340-e7b7-4cc2-b017-ab28bff398e7"/>
    <ds:schemaRef ds:uri="098b30c3-2530-4909-a731-cf487439d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F5AA45-8F5E-45DE-9749-995F149472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957</Words>
  <Application>Microsoft Office PowerPoint</Application>
  <PresentationFormat>Benutzerdefiniert</PresentationFormat>
  <Paragraphs>116</Paragraphs>
  <Slides>32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Bundessans-Regular</vt:lpstr>
      <vt:lpstr>Calibri</vt:lpstr>
      <vt:lpstr>Wingdings</vt:lpstr>
      <vt:lpstr>Office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Vorlage Powerpoint-Präsentation</dc:title>
  <dc:creator>LMC</dc:creator>
  <cp:lastModifiedBy>Moudiou, Athanassia</cp:lastModifiedBy>
  <cp:revision>80</cp:revision>
  <dcterms:created xsi:type="dcterms:W3CDTF">2018-02-09T12:35:35Z</dcterms:created>
  <dcterms:modified xsi:type="dcterms:W3CDTF">2025-11-11T11:43:00Z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0x01010046963FB931352540B9B948C67AA86ECD0092D43E35694A754DB86A56B63BA9E211</vt:lpwstr>
  </property>
</Properties>
</file>